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9906000" cy="6858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AE2472B-5580-47B5-95E9-74452967DCC7}" v="2" dt="2024-01-17T09:38:55.48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3" d="100"/>
          <a:sy n="73" d="100"/>
        </p:scale>
        <p:origin x="1146"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microsoft.com/office/2015/10/relationships/revisionInfo" Target="revisionInfo.xml"/><Relationship Id="rId3" Type="http://schemas.openxmlformats.org/officeDocument/2006/relationships/presProps" Target="presProps.xml"/><Relationship Id="rId7"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amie Willis" userId="0b0ad11a-856f-4331-adee-e3e24fdc84d2" providerId="ADAL" clId="{2AE2472B-5580-47B5-95E9-74452967DCC7}"/>
    <pc:docChg chg="modSld">
      <pc:chgData name="Jamie Willis" userId="0b0ad11a-856f-4331-adee-e3e24fdc84d2" providerId="ADAL" clId="{2AE2472B-5580-47B5-95E9-74452967DCC7}" dt="2024-01-17T09:40:22.069" v="136" actId="1038"/>
      <pc:docMkLst>
        <pc:docMk/>
      </pc:docMkLst>
      <pc:sldChg chg="addSp modSp mod">
        <pc:chgData name="Jamie Willis" userId="0b0ad11a-856f-4331-adee-e3e24fdc84d2" providerId="ADAL" clId="{2AE2472B-5580-47B5-95E9-74452967DCC7}" dt="2024-01-17T09:40:22.069" v="136" actId="1038"/>
        <pc:sldMkLst>
          <pc:docMk/>
          <pc:sldMk cId="4172247876" sldId="256"/>
        </pc:sldMkLst>
        <pc:spChg chg="mod">
          <ac:chgData name="Jamie Willis" userId="0b0ad11a-856f-4331-adee-e3e24fdc84d2" providerId="ADAL" clId="{2AE2472B-5580-47B5-95E9-74452967DCC7}" dt="2024-01-17T09:39:38.177" v="127" actId="1076"/>
          <ac:spMkLst>
            <pc:docMk/>
            <pc:sldMk cId="4172247876" sldId="256"/>
            <ac:spMk id="42" creationId="{AAC8E5B7-A107-E5F3-83D5-0E2FAC58BDDB}"/>
          </ac:spMkLst>
        </pc:spChg>
        <pc:spChg chg="mod">
          <ac:chgData name="Jamie Willis" userId="0b0ad11a-856f-4331-adee-e3e24fdc84d2" providerId="ADAL" clId="{2AE2472B-5580-47B5-95E9-74452967DCC7}" dt="2024-01-17T09:39:58.569" v="132" actId="1076"/>
          <ac:spMkLst>
            <pc:docMk/>
            <pc:sldMk cId="4172247876" sldId="256"/>
            <ac:spMk id="43" creationId="{0DBE3369-AD93-0D91-A369-9A1F821DC65F}"/>
          </ac:spMkLst>
        </pc:spChg>
        <pc:spChg chg="mod">
          <ac:chgData name="Jamie Willis" userId="0b0ad11a-856f-4331-adee-e3e24fdc84d2" providerId="ADAL" clId="{2AE2472B-5580-47B5-95E9-74452967DCC7}" dt="2024-01-17T09:40:02.788" v="133" actId="1076"/>
          <ac:spMkLst>
            <pc:docMk/>
            <pc:sldMk cId="4172247876" sldId="256"/>
            <ac:spMk id="44" creationId="{9A07AE5F-1724-4B6C-55F5-23D83399A757}"/>
          </ac:spMkLst>
        </pc:spChg>
        <pc:spChg chg="mod">
          <ac:chgData name="Jamie Willis" userId="0b0ad11a-856f-4331-adee-e3e24fdc84d2" providerId="ADAL" clId="{2AE2472B-5580-47B5-95E9-74452967DCC7}" dt="2024-01-17T09:39:27.325" v="124" actId="1076"/>
          <ac:spMkLst>
            <pc:docMk/>
            <pc:sldMk cId="4172247876" sldId="256"/>
            <ac:spMk id="46" creationId="{AB624370-27D8-5ED0-606B-A715117DECA0}"/>
          </ac:spMkLst>
        </pc:spChg>
        <pc:spChg chg="mod">
          <ac:chgData name="Jamie Willis" userId="0b0ad11a-856f-4331-adee-e3e24fdc84d2" providerId="ADAL" clId="{2AE2472B-5580-47B5-95E9-74452967DCC7}" dt="2024-01-17T09:38:28.887" v="2" actId="1076"/>
          <ac:spMkLst>
            <pc:docMk/>
            <pc:sldMk cId="4172247876" sldId="256"/>
            <ac:spMk id="47" creationId="{AB48FA86-ACDF-79EE-C0B0-038CB8517876}"/>
          </ac:spMkLst>
        </pc:spChg>
        <pc:spChg chg="mod">
          <ac:chgData name="Jamie Willis" userId="0b0ad11a-856f-4331-adee-e3e24fdc84d2" providerId="ADAL" clId="{2AE2472B-5580-47B5-95E9-74452967DCC7}" dt="2024-01-17T09:38:30.904" v="3" actId="1076"/>
          <ac:spMkLst>
            <pc:docMk/>
            <pc:sldMk cId="4172247876" sldId="256"/>
            <ac:spMk id="49" creationId="{B5C15A1F-127F-13EA-94F6-AF4A84159873}"/>
          </ac:spMkLst>
        </pc:spChg>
        <pc:spChg chg="mod">
          <ac:chgData name="Jamie Willis" userId="0b0ad11a-856f-4331-adee-e3e24fdc84d2" providerId="ADAL" clId="{2AE2472B-5580-47B5-95E9-74452967DCC7}" dt="2024-01-17T09:39:29.644" v="125" actId="1076"/>
          <ac:spMkLst>
            <pc:docMk/>
            <pc:sldMk cId="4172247876" sldId="256"/>
            <ac:spMk id="50" creationId="{58BF7524-66E3-C888-EE47-26AE11A7860E}"/>
          </ac:spMkLst>
        </pc:spChg>
        <pc:spChg chg="mod">
          <ac:chgData name="Jamie Willis" userId="0b0ad11a-856f-4331-adee-e3e24fdc84d2" providerId="ADAL" clId="{2AE2472B-5580-47B5-95E9-74452967DCC7}" dt="2024-01-17T09:40:06.898" v="134" actId="1076"/>
          <ac:spMkLst>
            <pc:docMk/>
            <pc:sldMk cId="4172247876" sldId="256"/>
            <ac:spMk id="51" creationId="{995433D6-EFF8-8F8E-FB4D-1EF53BD45304}"/>
          </ac:spMkLst>
        </pc:spChg>
        <pc:spChg chg="add mod">
          <ac:chgData name="Jamie Willis" userId="0b0ad11a-856f-4331-adee-e3e24fdc84d2" providerId="ADAL" clId="{2AE2472B-5580-47B5-95E9-74452967DCC7}" dt="2024-01-17T09:40:22.069" v="136" actId="1038"/>
          <ac:spMkLst>
            <pc:docMk/>
            <pc:sldMk cId="4172247876" sldId="256"/>
            <ac:spMk id="53" creationId="{626223C6-B978-4ED3-630D-01098142518A}"/>
          </ac:spMkLst>
        </pc:spChg>
        <pc:spChg chg="add mod">
          <ac:chgData name="Jamie Willis" userId="0b0ad11a-856f-4331-adee-e3e24fdc84d2" providerId="ADAL" clId="{2AE2472B-5580-47B5-95E9-74452967DCC7}" dt="2024-01-17T09:39:31.716" v="126" actId="1076"/>
          <ac:spMkLst>
            <pc:docMk/>
            <pc:sldMk cId="4172247876" sldId="256"/>
            <ac:spMk id="54" creationId="{3029DE1A-2142-1D90-4735-981781DB92DA}"/>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1C5D0A7-B436-435C-9134-4A5BC3A7D6F8}" type="datetimeFigureOut">
              <a:rPr lang="en-GB" smtClean="0"/>
              <a:t>12/09/2024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C2FE723-AF76-4DBE-8F28-AC60CDAA6062}" type="slidenum">
              <a:rPr lang="en-GB" smtClean="0"/>
              <a:t>‹#›</a:t>
            </a:fld>
            <a:endParaRPr lang="en-GB"/>
          </a:p>
        </p:txBody>
      </p:sp>
    </p:spTree>
    <p:extLst>
      <p:ext uri="{BB962C8B-B14F-4D97-AF65-F5344CB8AC3E}">
        <p14:creationId xmlns:p14="http://schemas.microsoft.com/office/powerpoint/2010/main" val="17925570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1C5D0A7-B436-435C-9134-4A5BC3A7D6F8}" type="datetimeFigureOut">
              <a:rPr lang="en-GB" smtClean="0"/>
              <a:t>12/09/2024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C2FE723-AF76-4DBE-8F28-AC60CDAA6062}" type="slidenum">
              <a:rPr lang="en-GB" smtClean="0"/>
              <a:t>‹#›</a:t>
            </a:fld>
            <a:endParaRPr lang="en-GB"/>
          </a:p>
        </p:txBody>
      </p:sp>
    </p:spTree>
    <p:extLst>
      <p:ext uri="{BB962C8B-B14F-4D97-AF65-F5344CB8AC3E}">
        <p14:creationId xmlns:p14="http://schemas.microsoft.com/office/powerpoint/2010/main" val="13335116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1C5D0A7-B436-435C-9134-4A5BC3A7D6F8}" type="datetimeFigureOut">
              <a:rPr lang="en-GB" smtClean="0"/>
              <a:t>12/09/2024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C2FE723-AF76-4DBE-8F28-AC60CDAA6062}" type="slidenum">
              <a:rPr lang="en-GB" smtClean="0"/>
              <a:t>‹#›</a:t>
            </a:fld>
            <a:endParaRPr lang="en-GB"/>
          </a:p>
        </p:txBody>
      </p:sp>
    </p:spTree>
    <p:extLst>
      <p:ext uri="{BB962C8B-B14F-4D97-AF65-F5344CB8AC3E}">
        <p14:creationId xmlns:p14="http://schemas.microsoft.com/office/powerpoint/2010/main" val="30300397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1C5D0A7-B436-435C-9134-4A5BC3A7D6F8}" type="datetimeFigureOut">
              <a:rPr lang="en-GB" smtClean="0"/>
              <a:t>12/09/2024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C2FE723-AF76-4DBE-8F28-AC60CDAA6062}" type="slidenum">
              <a:rPr lang="en-GB" smtClean="0"/>
              <a:t>‹#›</a:t>
            </a:fld>
            <a:endParaRPr lang="en-GB"/>
          </a:p>
        </p:txBody>
      </p:sp>
    </p:spTree>
    <p:extLst>
      <p:ext uri="{BB962C8B-B14F-4D97-AF65-F5344CB8AC3E}">
        <p14:creationId xmlns:p14="http://schemas.microsoft.com/office/powerpoint/2010/main" val="25207922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1C5D0A7-B436-435C-9134-4A5BC3A7D6F8}" type="datetimeFigureOut">
              <a:rPr lang="en-GB" smtClean="0"/>
              <a:t>12/09/2024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C2FE723-AF76-4DBE-8F28-AC60CDAA6062}" type="slidenum">
              <a:rPr lang="en-GB" smtClean="0"/>
              <a:t>‹#›</a:t>
            </a:fld>
            <a:endParaRPr lang="en-GB"/>
          </a:p>
        </p:txBody>
      </p:sp>
    </p:spTree>
    <p:extLst>
      <p:ext uri="{BB962C8B-B14F-4D97-AF65-F5344CB8AC3E}">
        <p14:creationId xmlns:p14="http://schemas.microsoft.com/office/powerpoint/2010/main" val="6808490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1C5D0A7-B436-435C-9134-4A5BC3A7D6F8}" type="datetimeFigureOut">
              <a:rPr lang="en-GB" smtClean="0"/>
              <a:t>12/09/2024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C2FE723-AF76-4DBE-8F28-AC60CDAA6062}" type="slidenum">
              <a:rPr lang="en-GB" smtClean="0"/>
              <a:t>‹#›</a:t>
            </a:fld>
            <a:endParaRPr lang="en-GB"/>
          </a:p>
        </p:txBody>
      </p:sp>
    </p:spTree>
    <p:extLst>
      <p:ext uri="{BB962C8B-B14F-4D97-AF65-F5344CB8AC3E}">
        <p14:creationId xmlns:p14="http://schemas.microsoft.com/office/powerpoint/2010/main" val="37630182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2329" y="2505075"/>
            <a:ext cx="4190702"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14913" y="2505075"/>
            <a:ext cx="4211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1C5D0A7-B436-435C-9134-4A5BC3A7D6F8}" type="datetimeFigureOut">
              <a:rPr lang="en-GB" smtClean="0"/>
              <a:t>12/09/2024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5C2FE723-AF76-4DBE-8F28-AC60CDAA6062}" type="slidenum">
              <a:rPr lang="en-GB" smtClean="0"/>
              <a:t>‹#›</a:t>
            </a:fld>
            <a:endParaRPr lang="en-GB"/>
          </a:p>
        </p:txBody>
      </p:sp>
    </p:spTree>
    <p:extLst>
      <p:ext uri="{BB962C8B-B14F-4D97-AF65-F5344CB8AC3E}">
        <p14:creationId xmlns:p14="http://schemas.microsoft.com/office/powerpoint/2010/main" val="2303115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1C5D0A7-B436-435C-9134-4A5BC3A7D6F8}" type="datetimeFigureOut">
              <a:rPr lang="en-GB" smtClean="0"/>
              <a:t>12/09/2024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5C2FE723-AF76-4DBE-8F28-AC60CDAA6062}" type="slidenum">
              <a:rPr lang="en-GB" smtClean="0"/>
              <a:t>‹#›</a:t>
            </a:fld>
            <a:endParaRPr lang="en-GB"/>
          </a:p>
        </p:txBody>
      </p:sp>
    </p:spTree>
    <p:extLst>
      <p:ext uri="{BB962C8B-B14F-4D97-AF65-F5344CB8AC3E}">
        <p14:creationId xmlns:p14="http://schemas.microsoft.com/office/powerpoint/2010/main" val="25659354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1C5D0A7-B436-435C-9134-4A5BC3A7D6F8}" type="datetimeFigureOut">
              <a:rPr lang="en-GB" smtClean="0"/>
              <a:t>12/09/2024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5C2FE723-AF76-4DBE-8F28-AC60CDAA6062}" type="slidenum">
              <a:rPr lang="en-GB" smtClean="0"/>
              <a:t>‹#›</a:t>
            </a:fld>
            <a:endParaRPr lang="en-GB"/>
          </a:p>
        </p:txBody>
      </p:sp>
    </p:spTree>
    <p:extLst>
      <p:ext uri="{BB962C8B-B14F-4D97-AF65-F5344CB8AC3E}">
        <p14:creationId xmlns:p14="http://schemas.microsoft.com/office/powerpoint/2010/main" val="8445694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1C5D0A7-B436-435C-9134-4A5BC3A7D6F8}" type="datetimeFigureOut">
              <a:rPr lang="en-GB" smtClean="0"/>
              <a:t>12/09/2024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C2FE723-AF76-4DBE-8F28-AC60CDAA6062}" type="slidenum">
              <a:rPr lang="en-GB" smtClean="0"/>
              <a:t>‹#›</a:t>
            </a:fld>
            <a:endParaRPr lang="en-GB"/>
          </a:p>
        </p:txBody>
      </p:sp>
    </p:spTree>
    <p:extLst>
      <p:ext uri="{BB962C8B-B14F-4D97-AF65-F5344CB8AC3E}">
        <p14:creationId xmlns:p14="http://schemas.microsoft.com/office/powerpoint/2010/main" val="22551375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1C5D0A7-B436-435C-9134-4A5BC3A7D6F8}" type="datetimeFigureOut">
              <a:rPr lang="en-GB" smtClean="0"/>
              <a:t>12/09/2024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C2FE723-AF76-4DBE-8F28-AC60CDAA6062}" type="slidenum">
              <a:rPr lang="en-GB" smtClean="0"/>
              <a:t>‹#›</a:t>
            </a:fld>
            <a:endParaRPr lang="en-GB"/>
          </a:p>
        </p:txBody>
      </p:sp>
    </p:spTree>
    <p:extLst>
      <p:ext uri="{BB962C8B-B14F-4D97-AF65-F5344CB8AC3E}">
        <p14:creationId xmlns:p14="http://schemas.microsoft.com/office/powerpoint/2010/main" val="28436324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21C5D0A7-B436-435C-9134-4A5BC3A7D6F8}" type="datetimeFigureOut">
              <a:rPr lang="en-GB" smtClean="0"/>
              <a:t>12/09/2024</a:t>
            </a:fld>
            <a:endParaRPr lang="en-GB"/>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GB"/>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5C2FE723-AF76-4DBE-8F28-AC60CDAA6062}" type="slidenum">
              <a:rPr lang="en-GB" smtClean="0"/>
              <a:t>‹#›</a:t>
            </a:fld>
            <a:endParaRPr lang="en-GB"/>
          </a:p>
        </p:txBody>
      </p:sp>
    </p:spTree>
    <p:extLst>
      <p:ext uri="{BB962C8B-B14F-4D97-AF65-F5344CB8AC3E}">
        <p14:creationId xmlns:p14="http://schemas.microsoft.com/office/powerpoint/2010/main" val="228802139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2" name="Group 51">
            <a:extLst>
              <a:ext uri="{FF2B5EF4-FFF2-40B4-BE49-F238E27FC236}">
                <a16:creationId xmlns:a16="http://schemas.microsoft.com/office/drawing/2014/main" id="{8A17E1D6-169A-61CE-7DA3-F6CFE8D0CE4F}"/>
              </a:ext>
            </a:extLst>
          </p:cNvPr>
          <p:cNvGrpSpPr/>
          <p:nvPr/>
        </p:nvGrpSpPr>
        <p:grpSpPr>
          <a:xfrm>
            <a:off x="3055436" y="2325413"/>
            <a:ext cx="3651164" cy="2207174"/>
            <a:chOff x="3055436" y="2456892"/>
            <a:chExt cx="3651164" cy="2207174"/>
          </a:xfrm>
        </p:grpSpPr>
        <p:sp>
          <p:nvSpPr>
            <p:cNvPr id="40" name="Rectangle: Rounded Corners 39">
              <a:extLst>
                <a:ext uri="{FF2B5EF4-FFF2-40B4-BE49-F238E27FC236}">
                  <a16:creationId xmlns:a16="http://schemas.microsoft.com/office/drawing/2014/main" id="{AE54DBDF-8E71-C814-44F9-E315771DF896}"/>
                </a:ext>
              </a:extLst>
            </p:cNvPr>
            <p:cNvSpPr/>
            <p:nvPr/>
          </p:nvSpPr>
          <p:spPr>
            <a:xfrm>
              <a:off x="3476836" y="2456892"/>
              <a:ext cx="2952328" cy="1944216"/>
            </a:xfrm>
            <a:prstGeom prst="roundRect">
              <a:avLst/>
            </a:prstGeom>
            <a:blipFill dpi="0" rotWithShape="1">
              <a:blip r:embed="rId2">
                <a:alphaModFix amt="20000"/>
              </a:blip>
              <a:srcRect/>
              <a:stretch>
                <a:fillRect/>
              </a:stretch>
            </a:blip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a:ea typeface="+mn-ea"/>
                <a:cs typeface="+mn-cs"/>
              </a:endParaRPr>
            </a:p>
          </p:txBody>
        </p:sp>
        <p:sp>
          <p:nvSpPr>
            <p:cNvPr id="41" name="Title 3">
              <a:extLst>
                <a:ext uri="{FF2B5EF4-FFF2-40B4-BE49-F238E27FC236}">
                  <a16:creationId xmlns:a16="http://schemas.microsoft.com/office/drawing/2014/main" id="{DCE8F6E7-F8E2-2BCD-A3C0-4C87FB0996B7}"/>
                </a:ext>
              </a:extLst>
            </p:cNvPr>
            <p:cNvSpPr txBox="1">
              <a:spLocks/>
            </p:cNvSpPr>
            <p:nvPr/>
          </p:nvSpPr>
          <p:spPr>
            <a:xfrm>
              <a:off x="3055436" y="3493644"/>
              <a:ext cx="3651164" cy="1170422"/>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GB" sz="2800" b="1" dirty="0">
                  <a:solidFill>
                    <a:srgbClr val="006600"/>
                  </a:solidFill>
                  <a:latin typeface="Twinkl" pitchFamily="2" charset="0"/>
                </a:rPr>
                <a:t>Class 2 </a:t>
              </a:r>
            </a:p>
            <a:p>
              <a:r>
                <a:rPr lang="en-GB" sz="2800" b="1" dirty="0">
                  <a:solidFill>
                    <a:srgbClr val="006600"/>
                  </a:solidFill>
                  <a:latin typeface="Twinkl" pitchFamily="2" charset="0"/>
                </a:rPr>
                <a:t>Year 3 and 4</a:t>
              </a:r>
            </a:p>
            <a:p>
              <a:r>
                <a:rPr lang="en-GB" sz="2800" b="1" dirty="0">
                  <a:solidFill>
                    <a:srgbClr val="006600"/>
                  </a:solidFill>
                  <a:latin typeface="Twinkl" pitchFamily="2" charset="0"/>
                </a:rPr>
                <a:t/>
              </a:r>
              <a:br>
                <a:rPr lang="en-GB" sz="2800" b="1" dirty="0">
                  <a:solidFill>
                    <a:srgbClr val="006600"/>
                  </a:solidFill>
                  <a:latin typeface="Twinkl" pitchFamily="2" charset="0"/>
                </a:rPr>
              </a:br>
              <a:r>
                <a:rPr lang="en-GB" sz="2800" b="1" dirty="0">
                  <a:solidFill>
                    <a:srgbClr val="006600"/>
                  </a:solidFill>
                  <a:latin typeface="Twinkl" pitchFamily="2" charset="0"/>
                </a:rPr>
                <a:t>Curriculum Overview </a:t>
              </a:r>
              <a:br>
                <a:rPr lang="en-GB" sz="2800" b="1" dirty="0">
                  <a:solidFill>
                    <a:srgbClr val="006600"/>
                  </a:solidFill>
                  <a:latin typeface="Twinkl" pitchFamily="2" charset="0"/>
                </a:rPr>
              </a:br>
              <a:r>
                <a:rPr lang="en-GB" sz="2800" b="1" dirty="0" smtClean="0">
                  <a:solidFill>
                    <a:srgbClr val="006600"/>
                  </a:solidFill>
                  <a:latin typeface="Twinkl" pitchFamily="2" charset="0"/>
                </a:rPr>
                <a:t>Autumn</a:t>
              </a:r>
              <a:r>
                <a:rPr lang="en-GB" sz="2800" b="1" dirty="0" smtClean="0">
                  <a:solidFill>
                    <a:srgbClr val="006600"/>
                  </a:solidFill>
                  <a:latin typeface="Twinkl" pitchFamily="2" charset="0"/>
                </a:rPr>
                <a:t> </a:t>
              </a:r>
              <a:r>
                <a:rPr lang="en-GB" sz="2800" b="1" dirty="0">
                  <a:solidFill>
                    <a:srgbClr val="006600"/>
                  </a:solidFill>
                  <a:latin typeface="Twinkl" pitchFamily="2" charset="0"/>
                </a:rPr>
                <a:t>Term</a:t>
              </a:r>
            </a:p>
          </p:txBody>
        </p:sp>
      </p:grpSp>
      <p:sp>
        <p:nvSpPr>
          <p:cNvPr id="42" name="TextBox 41">
            <a:extLst>
              <a:ext uri="{FF2B5EF4-FFF2-40B4-BE49-F238E27FC236}">
                <a16:creationId xmlns:a16="http://schemas.microsoft.com/office/drawing/2014/main" id="{AAC8E5B7-A107-E5F3-83D5-0E2FAC58BDDB}"/>
              </a:ext>
            </a:extLst>
          </p:cNvPr>
          <p:cNvSpPr txBox="1"/>
          <p:nvPr/>
        </p:nvSpPr>
        <p:spPr>
          <a:xfrm>
            <a:off x="6813496" y="144254"/>
            <a:ext cx="2880000" cy="1954381"/>
          </a:xfrm>
          <a:prstGeom prst="rect">
            <a:avLst/>
          </a:prstGeom>
          <a:solidFill>
            <a:srgbClr val="9BBB59">
              <a:lumMod val="40000"/>
              <a:lumOff val="60000"/>
            </a:srgbClr>
          </a:solid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100" b="1" i="0" u="sng" strike="noStrike" kern="0" cap="none" spc="0" normalizeH="0" baseline="0" noProof="0" dirty="0">
                <a:ln>
                  <a:noFill/>
                </a:ln>
                <a:solidFill>
                  <a:prstClr val="black"/>
                </a:solidFill>
                <a:effectLst/>
                <a:uLnTx/>
                <a:uFillTx/>
                <a:latin typeface="Twinkl" pitchFamily="2" charset="0"/>
              </a:rPr>
              <a:t>English</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smtClean="0">
                <a:ln>
                  <a:noFill/>
                </a:ln>
                <a:solidFill>
                  <a:prstClr val="black"/>
                </a:solidFill>
                <a:effectLst/>
                <a:uLnTx/>
                <a:uFillTx/>
                <a:latin typeface="Twinkl" pitchFamily="2" charset="0"/>
              </a:rPr>
              <a:t>Our</a:t>
            </a:r>
            <a:r>
              <a:rPr kumimoji="0" lang="en-US" sz="1100" b="0" i="0" u="none" strike="noStrike" kern="0" cap="none" spc="0" normalizeH="0" noProof="0" dirty="0" smtClean="0">
                <a:ln>
                  <a:noFill/>
                </a:ln>
                <a:solidFill>
                  <a:prstClr val="black"/>
                </a:solidFill>
                <a:effectLst/>
                <a:uLnTx/>
                <a:uFillTx/>
                <a:latin typeface="Twinkl" pitchFamily="2" charset="0"/>
              </a:rPr>
              <a:t> class novel this half term is ‘</a:t>
            </a:r>
            <a:r>
              <a:rPr kumimoji="0" lang="en-US" sz="1100" b="0" i="0" u="none" strike="noStrike" kern="0" cap="none" spc="0" normalizeH="0" noProof="0" dirty="0" err="1" smtClean="0">
                <a:ln>
                  <a:noFill/>
                </a:ln>
                <a:solidFill>
                  <a:prstClr val="black"/>
                </a:solidFill>
                <a:effectLst/>
                <a:uLnTx/>
                <a:uFillTx/>
                <a:latin typeface="Twinkl" pitchFamily="2" charset="0"/>
              </a:rPr>
              <a:t>Stig</a:t>
            </a:r>
            <a:r>
              <a:rPr kumimoji="0" lang="en-US" sz="1100" b="0" i="0" u="none" strike="noStrike" kern="0" cap="none" spc="0" normalizeH="0" noProof="0" dirty="0" smtClean="0">
                <a:ln>
                  <a:noFill/>
                </a:ln>
                <a:solidFill>
                  <a:prstClr val="black"/>
                </a:solidFill>
                <a:effectLst/>
                <a:uLnTx/>
                <a:uFillTx/>
                <a:latin typeface="Twinkl" pitchFamily="2" charset="0"/>
              </a:rPr>
              <a:t> of the Dump’ by Clive King – it links so well with our Stone Age history topic! We will be writing short narratives, character  descriptions and building our own stone-age story. </a:t>
            </a:r>
            <a:endParaRPr lang="en-US" sz="1100" kern="0" baseline="0" dirty="0">
              <a:solidFill>
                <a:prstClr val="black"/>
              </a:solidFill>
              <a:latin typeface="Twinkl" pitchFamily="2" charset="0"/>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noProof="0" dirty="0" smtClean="0">
                <a:ln>
                  <a:noFill/>
                </a:ln>
                <a:solidFill>
                  <a:prstClr val="black"/>
                </a:solidFill>
                <a:effectLst/>
                <a:uLnTx/>
                <a:uFillTx/>
                <a:latin typeface="Twinkl" pitchFamily="2" charset="0"/>
              </a:rPr>
              <a:t>After this, we will be reading ‘A Christmas Carol’ (abridged) by Charles Dickens, to get us in the spirit of Christmas with reports and diary entries! </a:t>
            </a:r>
            <a:endParaRPr kumimoji="0" lang="en-GB" sz="1100" b="0" i="0" u="none" strike="noStrike" kern="0" cap="none" spc="0" normalizeH="0" baseline="0" noProof="0" dirty="0">
              <a:ln>
                <a:noFill/>
              </a:ln>
              <a:solidFill>
                <a:prstClr val="black"/>
              </a:solidFill>
              <a:effectLst/>
              <a:uLnTx/>
              <a:uFillTx/>
              <a:latin typeface="Twinkl" pitchFamily="2" charset="0"/>
            </a:endParaRPr>
          </a:p>
        </p:txBody>
      </p:sp>
      <p:sp>
        <p:nvSpPr>
          <p:cNvPr id="43" name="TextBox 42">
            <a:extLst>
              <a:ext uri="{FF2B5EF4-FFF2-40B4-BE49-F238E27FC236}">
                <a16:creationId xmlns:a16="http://schemas.microsoft.com/office/drawing/2014/main" id="{0DBE3369-AD93-0D91-A369-9A1F821DC65F}"/>
              </a:ext>
            </a:extLst>
          </p:cNvPr>
          <p:cNvSpPr txBox="1"/>
          <p:nvPr/>
        </p:nvSpPr>
        <p:spPr>
          <a:xfrm>
            <a:off x="390771" y="218248"/>
            <a:ext cx="3464206" cy="1277273"/>
          </a:xfrm>
          <a:prstGeom prst="rect">
            <a:avLst/>
          </a:prstGeom>
          <a:solidFill>
            <a:srgbClr val="9BBB59">
              <a:lumMod val="40000"/>
              <a:lumOff val="60000"/>
            </a:srgbClr>
          </a:solid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100" b="1" i="0" u="sng" strike="noStrike" kern="0" cap="none" spc="0" normalizeH="0" baseline="0" noProof="0" dirty="0">
                <a:ln>
                  <a:noFill/>
                </a:ln>
                <a:solidFill>
                  <a:prstClr val="black"/>
                </a:solidFill>
                <a:effectLst/>
                <a:uLnTx/>
                <a:uFillTx/>
                <a:latin typeface="Twinkl" pitchFamily="2" charset="0"/>
              </a:rPr>
              <a:t>Maths</a:t>
            </a:r>
          </a:p>
          <a:p>
            <a:pPr marL="0" marR="0" lvl="0" indent="0" defTabSz="914400" eaLnBrk="1" fontAlgn="auto" latinLnBrk="0" hangingPunct="1">
              <a:lnSpc>
                <a:spcPct val="100000"/>
              </a:lnSpc>
              <a:spcBef>
                <a:spcPts val="0"/>
              </a:spcBef>
              <a:spcAft>
                <a:spcPts val="0"/>
              </a:spcAft>
              <a:buClrTx/>
              <a:buSzTx/>
              <a:buFontTx/>
              <a:buNone/>
              <a:tabLst/>
              <a:defRPr/>
            </a:pPr>
            <a:r>
              <a:rPr kumimoji="0" lang="en-GB" sz="1100" b="0" i="0" u="none" strike="noStrike" kern="0" cap="none" spc="0" normalizeH="0" baseline="0" noProof="0" dirty="0">
                <a:ln>
                  <a:noFill/>
                </a:ln>
                <a:solidFill>
                  <a:prstClr val="black"/>
                </a:solidFill>
                <a:effectLst/>
                <a:uLnTx/>
                <a:uFillTx/>
                <a:latin typeface="Twinkl" pitchFamily="2" charset="0"/>
              </a:rPr>
              <a:t>We </a:t>
            </a:r>
            <a:r>
              <a:rPr kumimoji="0" lang="en-GB" sz="1100" b="0" i="0" u="none" strike="noStrike" kern="0" cap="none" spc="0" normalizeH="0" baseline="0" noProof="0" dirty="0" smtClean="0">
                <a:ln>
                  <a:noFill/>
                </a:ln>
                <a:solidFill>
                  <a:prstClr val="black"/>
                </a:solidFill>
                <a:effectLst/>
                <a:uLnTx/>
                <a:uFillTx/>
                <a:latin typeface="Twinkl" pitchFamily="2" charset="0"/>
              </a:rPr>
              <a:t>are</a:t>
            </a:r>
            <a:r>
              <a:rPr kumimoji="0" lang="en-GB" sz="1100" b="0" i="0" u="none" strike="noStrike" kern="0" cap="none" spc="0" normalizeH="0" noProof="0" dirty="0" smtClean="0">
                <a:ln>
                  <a:noFill/>
                </a:ln>
                <a:solidFill>
                  <a:prstClr val="black"/>
                </a:solidFill>
                <a:effectLst/>
                <a:uLnTx/>
                <a:uFillTx/>
                <a:latin typeface="Twinkl" pitchFamily="2" charset="0"/>
              </a:rPr>
              <a:t> going to be learning about place value ad solidifying our four operations. There will also be plenty of times-table work and an area topic for our Y4’s. </a:t>
            </a:r>
          </a:p>
          <a:p>
            <a:pPr marL="0" marR="0" lvl="0" indent="0" defTabSz="914400" eaLnBrk="1" fontAlgn="auto" latinLnBrk="0" hangingPunct="1">
              <a:lnSpc>
                <a:spcPct val="100000"/>
              </a:lnSpc>
              <a:spcBef>
                <a:spcPts val="0"/>
              </a:spcBef>
              <a:spcAft>
                <a:spcPts val="0"/>
              </a:spcAft>
              <a:buClrTx/>
              <a:buSzTx/>
              <a:buFontTx/>
              <a:buNone/>
              <a:tabLst/>
              <a:defRPr/>
            </a:pPr>
            <a:r>
              <a:rPr lang="en-US" sz="1100" kern="0" baseline="0" dirty="0" smtClean="0">
                <a:solidFill>
                  <a:prstClr val="black"/>
                </a:solidFill>
                <a:latin typeface="Twinkl" pitchFamily="2" charset="0"/>
              </a:rPr>
              <a:t>After hal</a:t>
            </a:r>
            <a:r>
              <a:rPr lang="en-US" sz="1100" kern="0" dirty="0" smtClean="0">
                <a:solidFill>
                  <a:prstClr val="black"/>
                </a:solidFill>
                <a:latin typeface="Twinkl" pitchFamily="2" charset="0"/>
              </a:rPr>
              <a:t>f term, we will be applying our skills in topics such as length, perimeter and factions! </a:t>
            </a:r>
            <a:endParaRPr kumimoji="0" lang="en-GB" sz="1100" b="0" i="0" u="none" strike="noStrike" kern="0" cap="none" spc="0" normalizeH="0" baseline="0" noProof="0" dirty="0">
              <a:ln>
                <a:noFill/>
              </a:ln>
              <a:solidFill>
                <a:prstClr val="black"/>
              </a:solidFill>
              <a:effectLst/>
              <a:uLnTx/>
              <a:uFillTx/>
              <a:latin typeface="Twinkl" pitchFamily="2" charset="0"/>
            </a:endParaRPr>
          </a:p>
        </p:txBody>
      </p:sp>
      <p:sp>
        <p:nvSpPr>
          <p:cNvPr id="44" name="TextBox 43">
            <a:extLst>
              <a:ext uri="{FF2B5EF4-FFF2-40B4-BE49-F238E27FC236}">
                <a16:creationId xmlns:a16="http://schemas.microsoft.com/office/drawing/2014/main" id="{9A07AE5F-1724-4B6C-55F5-23D83399A757}"/>
              </a:ext>
            </a:extLst>
          </p:cNvPr>
          <p:cNvSpPr txBox="1"/>
          <p:nvPr/>
        </p:nvSpPr>
        <p:spPr>
          <a:xfrm>
            <a:off x="4023361" y="196554"/>
            <a:ext cx="2683240" cy="2123658"/>
          </a:xfrm>
          <a:prstGeom prst="rect">
            <a:avLst/>
          </a:prstGeom>
          <a:solidFill>
            <a:srgbClr val="9BBB59">
              <a:lumMod val="40000"/>
              <a:lumOff val="60000"/>
            </a:srgbClr>
          </a:solid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100" b="1" i="0" u="sng" strike="noStrike" kern="0" cap="none" spc="0" normalizeH="0" baseline="0" noProof="0" dirty="0">
                <a:ln>
                  <a:noFill/>
                </a:ln>
                <a:solidFill>
                  <a:prstClr val="black"/>
                </a:solidFill>
                <a:effectLst/>
                <a:uLnTx/>
                <a:uFillTx/>
                <a:latin typeface="Twinkl" pitchFamily="2" charset="0"/>
              </a:rPr>
              <a:t>Science</a:t>
            </a:r>
          </a:p>
          <a:p>
            <a:pPr marL="0" marR="0" lvl="0" indent="0" defTabSz="914400" eaLnBrk="1" fontAlgn="auto" latinLnBrk="0" hangingPunct="1">
              <a:lnSpc>
                <a:spcPct val="100000"/>
              </a:lnSpc>
              <a:spcBef>
                <a:spcPts val="0"/>
              </a:spcBef>
              <a:spcAft>
                <a:spcPts val="0"/>
              </a:spcAft>
              <a:buClrTx/>
              <a:buSzTx/>
              <a:buFontTx/>
              <a:buNone/>
              <a:tabLst/>
              <a:defRPr/>
            </a:pPr>
            <a:r>
              <a:rPr kumimoji="0" lang="en-GB" sz="1100" b="0" i="0" u="none" strike="noStrike" kern="0" cap="none" spc="0" normalizeH="0" baseline="0" noProof="0" dirty="0">
                <a:ln>
                  <a:noFill/>
                </a:ln>
                <a:solidFill>
                  <a:prstClr val="black"/>
                </a:solidFill>
                <a:effectLst/>
                <a:uLnTx/>
                <a:uFillTx/>
                <a:latin typeface="Twinkl" pitchFamily="2" charset="0"/>
              </a:rPr>
              <a:t>Our science topic for this half term </a:t>
            </a:r>
            <a:r>
              <a:rPr kumimoji="0" lang="en-GB" sz="1100" b="0" i="0" u="none" strike="noStrike" kern="0" cap="none" spc="0" normalizeH="0" baseline="0" noProof="0" dirty="0" smtClean="0">
                <a:ln>
                  <a:noFill/>
                </a:ln>
                <a:solidFill>
                  <a:prstClr val="black"/>
                </a:solidFill>
                <a:effectLst/>
                <a:uLnTx/>
                <a:uFillTx/>
                <a:latin typeface="Twinkl" pitchFamily="2" charset="0"/>
              </a:rPr>
              <a:t>is</a:t>
            </a:r>
            <a:r>
              <a:rPr kumimoji="0" lang="en-GB" sz="1100" b="0" i="0" u="none" strike="noStrike" kern="0" cap="none" spc="0" normalizeH="0" noProof="0" dirty="0" smtClean="0">
                <a:ln>
                  <a:noFill/>
                </a:ln>
                <a:solidFill>
                  <a:prstClr val="black"/>
                </a:solidFill>
                <a:effectLst/>
                <a:uLnTx/>
                <a:uFillTx/>
                <a:latin typeface="Twinkl" pitchFamily="2" charset="0"/>
              </a:rPr>
              <a:t> rocks and fossils. We will be learning all about different types of rocks and where we find them, as well as fossils and how they are formed, showing us species from millions of years ago!</a:t>
            </a:r>
          </a:p>
          <a:p>
            <a:pPr marL="0" marR="0" lvl="0" indent="0" defTabSz="914400" eaLnBrk="1" fontAlgn="auto" latinLnBrk="0" hangingPunct="1">
              <a:lnSpc>
                <a:spcPct val="100000"/>
              </a:lnSpc>
              <a:spcBef>
                <a:spcPts val="0"/>
              </a:spcBef>
              <a:spcAft>
                <a:spcPts val="0"/>
              </a:spcAft>
              <a:buClrTx/>
              <a:buSzTx/>
              <a:buFontTx/>
              <a:buNone/>
              <a:tabLst/>
              <a:defRPr/>
            </a:pPr>
            <a:endParaRPr lang="en-GB" sz="1100" kern="0" dirty="0">
              <a:solidFill>
                <a:prstClr val="black"/>
              </a:solidFill>
              <a:latin typeface="Twinkl" pitchFamily="2" charset="0"/>
            </a:endParaRPr>
          </a:p>
          <a:p>
            <a:pPr marL="0" marR="0" lvl="0" indent="0" defTabSz="914400" eaLnBrk="1" fontAlgn="auto" latinLnBrk="0" hangingPunct="1">
              <a:lnSpc>
                <a:spcPct val="100000"/>
              </a:lnSpc>
              <a:spcBef>
                <a:spcPts val="0"/>
              </a:spcBef>
              <a:spcAft>
                <a:spcPts val="0"/>
              </a:spcAft>
              <a:buClrTx/>
              <a:buSzTx/>
              <a:buFontTx/>
              <a:buNone/>
              <a:tabLst/>
              <a:defRPr/>
            </a:pPr>
            <a:r>
              <a:rPr lang="en-GB" sz="1100" kern="0" dirty="0" smtClean="0">
                <a:solidFill>
                  <a:prstClr val="black"/>
                </a:solidFill>
                <a:latin typeface="Twinkl" pitchFamily="2" charset="0"/>
              </a:rPr>
              <a:t>After half term, we will be learning all about light – how our eyes work, how the sun lights up the world and how shadows are made. </a:t>
            </a:r>
            <a:r>
              <a:rPr kumimoji="0" lang="en-GB" sz="1100" b="0" i="0" u="none" strike="noStrike" kern="0" cap="none" spc="0" normalizeH="0" noProof="0" dirty="0" smtClean="0">
                <a:ln>
                  <a:noFill/>
                </a:ln>
                <a:solidFill>
                  <a:prstClr val="black"/>
                </a:solidFill>
                <a:effectLst/>
                <a:uLnTx/>
                <a:uFillTx/>
                <a:latin typeface="Twinkl" pitchFamily="2" charset="0"/>
              </a:rPr>
              <a:t> </a:t>
            </a:r>
          </a:p>
        </p:txBody>
      </p:sp>
      <p:sp>
        <p:nvSpPr>
          <p:cNvPr id="45" name="TextBox 44">
            <a:extLst>
              <a:ext uri="{FF2B5EF4-FFF2-40B4-BE49-F238E27FC236}">
                <a16:creationId xmlns:a16="http://schemas.microsoft.com/office/drawing/2014/main" id="{61963342-1D76-5FE4-CACC-425A53D1DF04}"/>
              </a:ext>
            </a:extLst>
          </p:cNvPr>
          <p:cNvSpPr txBox="1"/>
          <p:nvPr/>
        </p:nvSpPr>
        <p:spPr>
          <a:xfrm>
            <a:off x="7021390" y="2136913"/>
            <a:ext cx="2520000" cy="1107996"/>
          </a:xfrm>
          <a:prstGeom prst="rect">
            <a:avLst/>
          </a:prstGeom>
          <a:solidFill>
            <a:srgbClr val="9BBB59">
              <a:lumMod val="40000"/>
              <a:lumOff val="60000"/>
            </a:srgbClr>
          </a:solid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100" b="1" i="0" u="sng" strike="noStrike" kern="0" cap="none" spc="0" normalizeH="0" baseline="0" noProof="0" dirty="0" smtClean="0">
                <a:ln>
                  <a:noFill/>
                </a:ln>
                <a:solidFill>
                  <a:prstClr val="black"/>
                </a:solidFill>
                <a:effectLst/>
                <a:uLnTx/>
                <a:uFillTx/>
                <a:latin typeface="Twinkl" pitchFamily="2" charset="0"/>
              </a:rPr>
              <a:t>History (Autumn 1)</a:t>
            </a:r>
            <a:endParaRPr kumimoji="0" lang="en-GB" sz="1100" b="1" i="0" u="sng" strike="noStrike" kern="0" cap="none" spc="0" normalizeH="0" baseline="0" noProof="0" dirty="0">
              <a:ln>
                <a:noFill/>
              </a:ln>
              <a:solidFill>
                <a:prstClr val="black"/>
              </a:solidFill>
              <a:effectLst/>
              <a:uLnTx/>
              <a:uFillTx/>
              <a:latin typeface="Twinkl" pitchFamily="2" charset="0"/>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GB" sz="1100" b="0" i="0" u="none" strike="noStrike" kern="0" cap="none" spc="0" normalizeH="0" baseline="0" noProof="0" dirty="0">
                <a:ln>
                  <a:noFill/>
                </a:ln>
                <a:solidFill>
                  <a:prstClr val="black"/>
                </a:solidFill>
                <a:effectLst/>
                <a:uLnTx/>
                <a:uFillTx/>
                <a:latin typeface="Twinkl" pitchFamily="2" charset="0"/>
              </a:rPr>
              <a:t>We are </a:t>
            </a:r>
            <a:r>
              <a:rPr kumimoji="0" lang="en-GB" sz="1100" b="0" i="0" u="none" strike="noStrike" kern="0" cap="none" spc="0" normalizeH="0" baseline="0" noProof="0" dirty="0" smtClean="0">
                <a:ln>
                  <a:noFill/>
                </a:ln>
                <a:solidFill>
                  <a:prstClr val="black"/>
                </a:solidFill>
                <a:effectLst/>
                <a:uLnTx/>
                <a:uFillTx/>
                <a:latin typeface="Twinkl" pitchFamily="2" charset="0"/>
              </a:rPr>
              <a:t>focusing</a:t>
            </a:r>
            <a:r>
              <a:rPr kumimoji="0" lang="en-GB" sz="1100" b="0" i="0" u="none" strike="noStrike" kern="0" cap="none" spc="0" normalizeH="0" noProof="0" dirty="0" smtClean="0">
                <a:ln>
                  <a:noFill/>
                </a:ln>
                <a:solidFill>
                  <a:prstClr val="black"/>
                </a:solidFill>
                <a:effectLst/>
                <a:uLnTx/>
                <a:uFillTx/>
                <a:latin typeface="Twinkl" pitchFamily="2" charset="0"/>
              </a:rPr>
              <a:t> on the history of Britain pre-1066 with our Stone Age to Iron Age topic! We will be learning all about how life changed for early man during these key time periods.</a:t>
            </a:r>
            <a:endParaRPr kumimoji="0" lang="en-GB" sz="1100" b="0" i="0" u="none" strike="noStrike" kern="0" cap="none" spc="0" normalizeH="0" baseline="0" noProof="0" dirty="0">
              <a:ln>
                <a:noFill/>
              </a:ln>
              <a:solidFill>
                <a:prstClr val="black"/>
              </a:solidFill>
              <a:effectLst/>
              <a:uLnTx/>
              <a:uFillTx/>
              <a:latin typeface="Calibri"/>
            </a:endParaRPr>
          </a:p>
        </p:txBody>
      </p:sp>
      <p:sp>
        <p:nvSpPr>
          <p:cNvPr id="46" name="TextBox 45">
            <a:extLst>
              <a:ext uri="{FF2B5EF4-FFF2-40B4-BE49-F238E27FC236}">
                <a16:creationId xmlns:a16="http://schemas.microsoft.com/office/drawing/2014/main" id="{AB624370-27D8-5ED0-606B-A715117DECA0}"/>
              </a:ext>
            </a:extLst>
          </p:cNvPr>
          <p:cNvSpPr txBox="1"/>
          <p:nvPr/>
        </p:nvSpPr>
        <p:spPr>
          <a:xfrm>
            <a:off x="3257277" y="5306381"/>
            <a:ext cx="1806326" cy="1446550"/>
          </a:xfrm>
          <a:prstGeom prst="rect">
            <a:avLst/>
          </a:prstGeom>
          <a:solidFill>
            <a:srgbClr val="9BBB59">
              <a:lumMod val="40000"/>
              <a:lumOff val="60000"/>
            </a:srgbClr>
          </a:solid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100" b="1" i="0" u="sng" strike="noStrike" kern="0" cap="none" spc="0" normalizeH="0" baseline="0" noProof="0" dirty="0" smtClean="0">
                <a:ln>
                  <a:noFill/>
                </a:ln>
                <a:solidFill>
                  <a:prstClr val="black"/>
                </a:solidFill>
                <a:effectLst/>
                <a:uLnTx/>
                <a:uFillTx/>
                <a:latin typeface="Twinkl" pitchFamily="2" charset="0"/>
              </a:rPr>
              <a:t>Art (Autumn 1)</a:t>
            </a:r>
            <a:endParaRPr kumimoji="0" lang="en-GB" sz="1100" b="1" i="0" u="sng" strike="noStrike" kern="0" cap="none" spc="0" normalizeH="0" baseline="0" noProof="0" dirty="0">
              <a:ln>
                <a:noFill/>
              </a:ln>
              <a:solidFill>
                <a:prstClr val="black"/>
              </a:solidFill>
              <a:effectLst/>
              <a:uLnTx/>
              <a:uFillTx/>
              <a:latin typeface="Twinkl" pitchFamily="2" charset="0"/>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GB" sz="1100" b="0" i="0" u="none" strike="noStrike" kern="0" cap="none" spc="0" normalizeH="0" baseline="0" noProof="0" dirty="0">
                <a:ln>
                  <a:noFill/>
                </a:ln>
                <a:solidFill>
                  <a:prstClr val="black"/>
                </a:solidFill>
                <a:effectLst/>
                <a:uLnTx/>
                <a:uFillTx/>
                <a:latin typeface="Twinkl" pitchFamily="2" charset="0"/>
              </a:rPr>
              <a:t>We are going to </a:t>
            </a:r>
            <a:r>
              <a:rPr kumimoji="0" lang="en-GB" sz="1100" b="0" i="0" u="none" strike="noStrike" kern="0" cap="none" spc="0" normalizeH="0" baseline="0" noProof="0" dirty="0" smtClean="0">
                <a:ln>
                  <a:noFill/>
                </a:ln>
                <a:solidFill>
                  <a:prstClr val="black"/>
                </a:solidFill>
                <a:effectLst/>
                <a:uLnTx/>
                <a:uFillTx/>
                <a:latin typeface="Twinkl" pitchFamily="2" charset="0"/>
              </a:rPr>
              <a:t>be</a:t>
            </a:r>
            <a:r>
              <a:rPr kumimoji="0" lang="en-GB" sz="1100" b="0" i="0" u="none" strike="noStrike" kern="0" cap="none" spc="0" normalizeH="0" noProof="0" dirty="0" smtClean="0">
                <a:ln>
                  <a:noFill/>
                </a:ln>
                <a:solidFill>
                  <a:prstClr val="black"/>
                </a:solidFill>
                <a:effectLst/>
                <a:uLnTx/>
                <a:uFillTx/>
                <a:latin typeface="Twinkl" pitchFamily="2" charset="0"/>
              </a:rPr>
              <a:t> studying a range of artists who create mixed media work – specifically using cloth, thread and paints to create their masterpieces. </a:t>
            </a:r>
            <a:endParaRPr kumimoji="0" lang="en-GB" sz="1100" b="0" i="0" u="none" strike="noStrike" kern="0" cap="none" spc="0" normalizeH="0" baseline="0" noProof="0" dirty="0">
              <a:ln>
                <a:noFill/>
              </a:ln>
              <a:solidFill>
                <a:prstClr val="black"/>
              </a:solidFill>
              <a:effectLst/>
              <a:uLnTx/>
              <a:uFillTx/>
              <a:latin typeface="Twinkl" pitchFamily="2" charset="0"/>
            </a:endParaRPr>
          </a:p>
        </p:txBody>
      </p:sp>
      <p:sp>
        <p:nvSpPr>
          <p:cNvPr id="47" name="TextBox 46">
            <a:extLst>
              <a:ext uri="{FF2B5EF4-FFF2-40B4-BE49-F238E27FC236}">
                <a16:creationId xmlns:a16="http://schemas.microsoft.com/office/drawing/2014/main" id="{AB48FA86-ACDF-79EE-C0B0-038CB8517876}"/>
              </a:ext>
            </a:extLst>
          </p:cNvPr>
          <p:cNvSpPr txBox="1"/>
          <p:nvPr/>
        </p:nvSpPr>
        <p:spPr>
          <a:xfrm>
            <a:off x="401964" y="3082495"/>
            <a:ext cx="2520000" cy="1615827"/>
          </a:xfrm>
          <a:prstGeom prst="rect">
            <a:avLst/>
          </a:prstGeom>
          <a:solidFill>
            <a:srgbClr val="9BBB59">
              <a:lumMod val="40000"/>
              <a:lumOff val="60000"/>
            </a:srgbClr>
          </a:solid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100" b="1" i="0" u="sng" strike="noStrike" kern="0" cap="none" spc="0" normalizeH="0" baseline="0" noProof="0" dirty="0">
                <a:ln>
                  <a:noFill/>
                </a:ln>
                <a:solidFill>
                  <a:prstClr val="black"/>
                </a:solidFill>
                <a:effectLst/>
                <a:uLnTx/>
                <a:uFillTx/>
                <a:latin typeface="Twinkl" pitchFamily="2" charset="0"/>
              </a:rPr>
              <a:t>RE</a:t>
            </a:r>
          </a:p>
          <a:p>
            <a:pPr marL="0" marR="0" lvl="0" indent="0" defTabSz="914400" eaLnBrk="1" fontAlgn="auto" latinLnBrk="0" hangingPunct="1">
              <a:lnSpc>
                <a:spcPct val="100000"/>
              </a:lnSpc>
              <a:spcBef>
                <a:spcPts val="0"/>
              </a:spcBef>
              <a:spcAft>
                <a:spcPts val="0"/>
              </a:spcAft>
              <a:buClrTx/>
              <a:buSzTx/>
              <a:buFontTx/>
              <a:buNone/>
              <a:tabLst/>
              <a:defRPr/>
            </a:pPr>
            <a:r>
              <a:rPr kumimoji="0" lang="en-GB" sz="1100" b="0" i="0" u="none" strike="noStrike" kern="0" cap="none" spc="0" normalizeH="0" baseline="0" noProof="0" dirty="0">
                <a:ln>
                  <a:noFill/>
                </a:ln>
                <a:solidFill>
                  <a:prstClr val="black"/>
                </a:solidFill>
                <a:effectLst/>
                <a:uLnTx/>
                <a:uFillTx/>
                <a:latin typeface="Twinkl" pitchFamily="2" charset="0"/>
              </a:rPr>
              <a:t>We are learning all </a:t>
            </a:r>
            <a:r>
              <a:rPr kumimoji="0" lang="en-GB" sz="1100" b="0" i="0" u="none" strike="noStrike" kern="0" cap="none" spc="0" normalizeH="0" baseline="0" noProof="0" dirty="0" smtClean="0">
                <a:ln>
                  <a:noFill/>
                </a:ln>
                <a:solidFill>
                  <a:prstClr val="black"/>
                </a:solidFill>
                <a:effectLst/>
                <a:uLnTx/>
                <a:uFillTx/>
                <a:latin typeface="Twinkl" pitchFamily="2" charset="0"/>
              </a:rPr>
              <a:t>about</a:t>
            </a:r>
            <a:r>
              <a:rPr kumimoji="0" lang="en-GB" sz="1100" b="0" i="0" u="none" strike="noStrike" kern="0" cap="none" spc="0" normalizeH="0" noProof="0" dirty="0" smtClean="0">
                <a:ln>
                  <a:noFill/>
                </a:ln>
                <a:solidFill>
                  <a:prstClr val="black"/>
                </a:solidFill>
                <a:effectLst/>
                <a:uLnTx/>
                <a:uFillTx/>
                <a:latin typeface="Twinkl" pitchFamily="2" charset="0"/>
              </a:rPr>
              <a:t> Christians and what Holy spaces and texts mean to people of this faith. We will be thinking about stories such as the resurrection of Jesus, and asking which Christian values are reflected within them, and what they can teach. </a:t>
            </a:r>
            <a:endParaRPr kumimoji="0" lang="en-GB" sz="1100" b="0" i="0" u="none" strike="noStrike" kern="0" cap="none" spc="0" normalizeH="0" baseline="0" noProof="0" dirty="0">
              <a:ln>
                <a:noFill/>
              </a:ln>
              <a:solidFill>
                <a:prstClr val="black"/>
              </a:solidFill>
              <a:effectLst/>
              <a:uLnTx/>
              <a:uFillTx/>
              <a:latin typeface="Twinkl" pitchFamily="2" charset="0"/>
            </a:endParaRPr>
          </a:p>
        </p:txBody>
      </p:sp>
      <p:sp>
        <p:nvSpPr>
          <p:cNvPr id="48" name="TextBox 47">
            <a:extLst>
              <a:ext uri="{FF2B5EF4-FFF2-40B4-BE49-F238E27FC236}">
                <a16:creationId xmlns:a16="http://schemas.microsoft.com/office/drawing/2014/main" id="{3C21D11A-AC5E-DE8F-E750-F8FF97E47EE8}"/>
              </a:ext>
            </a:extLst>
          </p:cNvPr>
          <p:cNvSpPr txBox="1"/>
          <p:nvPr/>
        </p:nvSpPr>
        <p:spPr>
          <a:xfrm>
            <a:off x="7021390" y="3359997"/>
            <a:ext cx="2520000" cy="2292935"/>
          </a:xfrm>
          <a:prstGeom prst="rect">
            <a:avLst/>
          </a:prstGeom>
          <a:solidFill>
            <a:srgbClr val="9BBB59">
              <a:lumMod val="40000"/>
              <a:lumOff val="60000"/>
            </a:srgbClr>
          </a:solid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100" b="1" i="0" u="sng" strike="noStrike" kern="0" cap="none" spc="0" normalizeH="0" baseline="0" noProof="0" dirty="0">
                <a:ln>
                  <a:noFill/>
                </a:ln>
                <a:solidFill>
                  <a:prstClr val="black"/>
                </a:solidFill>
                <a:effectLst/>
                <a:uLnTx/>
                <a:uFillTx/>
                <a:latin typeface="Twinkl" pitchFamily="2" charset="0"/>
              </a:rPr>
              <a:t>PE</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a:ln>
                  <a:noFill/>
                </a:ln>
                <a:solidFill>
                  <a:prstClr val="black"/>
                </a:solidFill>
                <a:effectLst/>
                <a:uLnTx/>
                <a:uFillTx/>
                <a:latin typeface="Twinkl" pitchFamily="2" charset="0"/>
              </a:rPr>
              <a:t>We are very lucky to have </a:t>
            </a:r>
            <a:r>
              <a:rPr kumimoji="0" lang="en-US" sz="1100" b="0" i="0" u="none" strike="noStrike" kern="0" cap="none" spc="0" normalizeH="0" baseline="0" noProof="0" dirty="0" err="1">
                <a:ln>
                  <a:noFill/>
                </a:ln>
                <a:solidFill>
                  <a:prstClr val="black"/>
                </a:solidFill>
                <a:effectLst/>
                <a:uLnTx/>
                <a:uFillTx/>
                <a:latin typeface="Twinkl" pitchFamily="2" charset="0"/>
              </a:rPr>
              <a:t>Mr</a:t>
            </a:r>
            <a:r>
              <a:rPr kumimoji="0" lang="en-US" sz="1100" b="0" i="0" u="none" strike="noStrike" kern="0" cap="none" spc="0" normalizeH="0" baseline="0" noProof="0" dirty="0">
                <a:ln>
                  <a:noFill/>
                </a:ln>
                <a:solidFill>
                  <a:prstClr val="black"/>
                </a:solidFill>
                <a:effectLst/>
                <a:uLnTx/>
                <a:uFillTx/>
                <a:latin typeface="Twinkl" pitchFamily="2" charset="0"/>
              </a:rPr>
              <a:t> Whitford from Sporting Influence come to </a:t>
            </a:r>
            <a:r>
              <a:rPr kumimoji="0" lang="en-US" sz="1100" b="0" i="0" u="none" strike="noStrike" kern="0" cap="none" spc="0" normalizeH="0" baseline="0" noProof="0" dirty="0" smtClean="0">
                <a:ln>
                  <a:noFill/>
                </a:ln>
                <a:solidFill>
                  <a:prstClr val="black"/>
                </a:solidFill>
                <a:effectLst/>
                <a:uLnTx/>
                <a:uFillTx/>
                <a:latin typeface="Twinkl" pitchFamily="2" charset="0"/>
              </a:rPr>
              <a:t>our</a:t>
            </a:r>
            <a:r>
              <a:rPr kumimoji="0" lang="en-US" sz="1100" b="0" i="0" u="none" strike="noStrike" kern="0" cap="none" spc="0" normalizeH="0" noProof="0" dirty="0" smtClean="0">
                <a:ln>
                  <a:noFill/>
                </a:ln>
                <a:solidFill>
                  <a:prstClr val="black"/>
                </a:solidFill>
                <a:effectLst/>
                <a:uLnTx/>
                <a:uFillTx/>
                <a:latin typeface="Twinkl" pitchFamily="2" charset="0"/>
              </a:rPr>
              <a:t> Monday slot to teach us tag rugby! </a:t>
            </a:r>
            <a:r>
              <a:rPr lang="en-US" sz="1100" kern="0" dirty="0" smtClean="0">
                <a:solidFill>
                  <a:prstClr val="black"/>
                </a:solidFill>
                <a:latin typeface="Twinkl" pitchFamily="2" charset="0"/>
              </a:rPr>
              <a:t>On Wednesdays, Miss Watkin will follow up on his work with lessons on ball skills like throwing and catching. </a:t>
            </a:r>
          </a:p>
          <a:p>
            <a:pPr marL="0" marR="0" lvl="0" indent="0" defTabSz="914400" eaLnBrk="1" fontAlgn="auto" latinLnBrk="0" hangingPunct="1">
              <a:lnSpc>
                <a:spcPct val="100000"/>
              </a:lnSpc>
              <a:spcBef>
                <a:spcPts val="0"/>
              </a:spcBef>
              <a:spcAft>
                <a:spcPts val="0"/>
              </a:spcAft>
              <a:buClrTx/>
              <a:buSzTx/>
              <a:buFontTx/>
              <a:buNone/>
              <a:tabLst/>
              <a:defRPr/>
            </a:pPr>
            <a:endParaRPr kumimoji="0" lang="en-US" sz="1100" b="0" i="0" u="none" strike="noStrike" kern="0" cap="none" spc="0" normalizeH="0" baseline="0" noProof="0" dirty="0">
              <a:ln>
                <a:noFill/>
              </a:ln>
              <a:solidFill>
                <a:prstClr val="black"/>
              </a:solidFill>
              <a:effectLst/>
              <a:uLnTx/>
              <a:uFillTx/>
              <a:latin typeface="Twinkl" pitchFamily="2" charset="0"/>
            </a:endParaRPr>
          </a:p>
          <a:p>
            <a:pPr marL="0" marR="0" lvl="0" indent="0" defTabSz="914400" eaLnBrk="1" fontAlgn="auto" latinLnBrk="0" hangingPunct="1">
              <a:lnSpc>
                <a:spcPct val="100000"/>
              </a:lnSpc>
              <a:spcBef>
                <a:spcPts val="0"/>
              </a:spcBef>
              <a:spcAft>
                <a:spcPts val="0"/>
              </a:spcAft>
              <a:buClrTx/>
              <a:buSzTx/>
              <a:buFontTx/>
              <a:buNone/>
              <a:tabLst/>
              <a:defRPr/>
            </a:pPr>
            <a:r>
              <a:rPr lang="en-US" sz="1100" kern="0" dirty="0" smtClean="0">
                <a:solidFill>
                  <a:prstClr val="black"/>
                </a:solidFill>
                <a:latin typeface="Twinkl" pitchFamily="2" charset="0"/>
              </a:rPr>
              <a:t>After half term, we will be taking part in a dance unit, where we will find the beat </a:t>
            </a:r>
            <a:r>
              <a:rPr lang="en-US" sz="1100" kern="0" smtClean="0">
                <a:solidFill>
                  <a:prstClr val="black"/>
                </a:solidFill>
                <a:latin typeface="Twinkl" pitchFamily="2" charset="0"/>
              </a:rPr>
              <a:t>and create </a:t>
            </a:r>
            <a:r>
              <a:rPr lang="en-US" sz="1100" kern="0" dirty="0" smtClean="0">
                <a:solidFill>
                  <a:prstClr val="black"/>
                </a:solidFill>
                <a:latin typeface="Twinkl" pitchFamily="2" charset="0"/>
              </a:rPr>
              <a:t>our own performances. </a:t>
            </a:r>
            <a:endParaRPr kumimoji="0" lang="en-GB" sz="1100" b="0" i="0" u="none" strike="noStrike" kern="0" cap="none" spc="0" normalizeH="0" baseline="0" noProof="0" dirty="0">
              <a:ln>
                <a:noFill/>
              </a:ln>
              <a:solidFill>
                <a:prstClr val="black"/>
              </a:solidFill>
              <a:effectLst/>
              <a:uLnTx/>
              <a:uFillTx/>
              <a:latin typeface="Twinkl" pitchFamily="2" charset="0"/>
            </a:endParaRPr>
          </a:p>
        </p:txBody>
      </p:sp>
      <p:sp>
        <p:nvSpPr>
          <p:cNvPr id="49" name="TextBox 48">
            <a:extLst>
              <a:ext uri="{FF2B5EF4-FFF2-40B4-BE49-F238E27FC236}">
                <a16:creationId xmlns:a16="http://schemas.microsoft.com/office/drawing/2014/main" id="{B5C15A1F-127F-13EA-94F6-AF4A84159873}"/>
              </a:ext>
            </a:extLst>
          </p:cNvPr>
          <p:cNvSpPr txBox="1"/>
          <p:nvPr/>
        </p:nvSpPr>
        <p:spPr>
          <a:xfrm>
            <a:off x="177427" y="4859252"/>
            <a:ext cx="2952328" cy="938719"/>
          </a:xfrm>
          <a:prstGeom prst="rect">
            <a:avLst/>
          </a:prstGeom>
          <a:solidFill>
            <a:srgbClr val="9BBB59">
              <a:lumMod val="40000"/>
              <a:lumOff val="60000"/>
            </a:srgbClr>
          </a:solid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100" b="1" i="0" u="sng" strike="noStrike" kern="0" cap="none" spc="0" normalizeH="0" baseline="0" noProof="0" dirty="0">
                <a:ln>
                  <a:noFill/>
                </a:ln>
                <a:solidFill>
                  <a:prstClr val="black"/>
                </a:solidFill>
                <a:effectLst/>
                <a:uLnTx/>
                <a:uFillTx/>
                <a:latin typeface="Twinkl" pitchFamily="2" charset="0"/>
              </a:rPr>
              <a:t>PSHE</a:t>
            </a:r>
          </a:p>
          <a:p>
            <a:pPr marL="0" marR="0" lvl="0" indent="0" defTabSz="914400" eaLnBrk="1" fontAlgn="auto" latinLnBrk="0" hangingPunct="1">
              <a:lnSpc>
                <a:spcPct val="100000"/>
              </a:lnSpc>
              <a:spcBef>
                <a:spcPts val="0"/>
              </a:spcBef>
              <a:spcAft>
                <a:spcPts val="0"/>
              </a:spcAft>
              <a:buClrTx/>
              <a:buSzTx/>
              <a:buFontTx/>
              <a:buNone/>
              <a:tabLst/>
              <a:defRPr/>
            </a:pPr>
            <a:r>
              <a:rPr kumimoji="0" lang="en-GB" sz="1100" b="0" i="0" u="none" strike="noStrike" kern="0" cap="none" spc="0" normalizeH="0" baseline="0" noProof="0" dirty="0">
                <a:ln>
                  <a:noFill/>
                </a:ln>
                <a:solidFill>
                  <a:prstClr val="black"/>
                </a:solidFill>
                <a:effectLst/>
                <a:uLnTx/>
                <a:uFillTx/>
                <a:latin typeface="Twinkl" pitchFamily="2" charset="0"/>
              </a:rPr>
              <a:t>In PSHCE we</a:t>
            </a:r>
            <a:r>
              <a:rPr lang="en-GB" sz="1100" kern="0" dirty="0">
                <a:solidFill>
                  <a:prstClr val="black"/>
                </a:solidFill>
                <a:latin typeface="Twinkl" pitchFamily="2" charset="0"/>
              </a:rPr>
              <a:t> are </a:t>
            </a:r>
            <a:r>
              <a:rPr kumimoji="0" lang="en-GB" sz="1100" b="0" i="0" u="none" strike="noStrike" kern="0" cap="none" spc="0" normalizeH="0" baseline="0" noProof="0" dirty="0">
                <a:ln>
                  <a:noFill/>
                </a:ln>
                <a:solidFill>
                  <a:prstClr val="black"/>
                </a:solidFill>
                <a:effectLst/>
                <a:uLnTx/>
                <a:uFillTx/>
                <a:latin typeface="Twinkl" pitchFamily="2" charset="0"/>
              </a:rPr>
              <a:t>learning about ‘Me and My Relationships’ understanding how healthy relationships work, how we can be good </a:t>
            </a:r>
            <a:r>
              <a:rPr kumimoji="0" lang="en-GB" sz="1100" b="0" i="0" u="none" strike="noStrike" kern="0" cap="none" spc="0" normalizeH="0" baseline="0" noProof="0" dirty="0" smtClean="0">
                <a:ln>
                  <a:noFill/>
                </a:ln>
                <a:solidFill>
                  <a:prstClr val="black"/>
                </a:solidFill>
                <a:effectLst/>
                <a:uLnTx/>
                <a:uFillTx/>
                <a:latin typeface="Twinkl" pitchFamily="2" charset="0"/>
              </a:rPr>
              <a:t>friends</a:t>
            </a:r>
            <a:r>
              <a:rPr kumimoji="0" lang="en-GB" sz="1100" b="0" i="0" u="none" strike="noStrike" kern="0" cap="none" spc="0" normalizeH="0" noProof="0" dirty="0" smtClean="0">
                <a:ln>
                  <a:noFill/>
                </a:ln>
                <a:solidFill>
                  <a:prstClr val="black"/>
                </a:solidFill>
                <a:effectLst/>
                <a:uLnTx/>
                <a:uFillTx/>
                <a:latin typeface="Twinkl" pitchFamily="2" charset="0"/>
              </a:rPr>
              <a:t> and tackle bullying. </a:t>
            </a:r>
            <a:endParaRPr kumimoji="0" lang="en-GB" sz="1100" b="0" i="0" u="none" strike="noStrike" kern="0" cap="none" spc="0" normalizeH="0" baseline="0" noProof="0" dirty="0">
              <a:ln>
                <a:noFill/>
              </a:ln>
              <a:solidFill>
                <a:prstClr val="black"/>
              </a:solidFill>
              <a:effectLst/>
              <a:uLnTx/>
              <a:uFillTx/>
              <a:latin typeface="Twinkl" pitchFamily="2" charset="0"/>
            </a:endParaRPr>
          </a:p>
        </p:txBody>
      </p:sp>
      <p:sp>
        <p:nvSpPr>
          <p:cNvPr id="50" name="TextBox 49">
            <a:extLst>
              <a:ext uri="{FF2B5EF4-FFF2-40B4-BE49-F238E27FC236}">
                <a16:creationId xmlns:a16="http://schemas.microsoft.com/office/drawing/2014/main" id="{58BF7524-66E3-C888-EE47-26AE11A7860E}"/>
              </a:ext>
            </a:extLst>
          </p:cNvPr>
          <p:cNvSpPr txBox="1"/>
          <p:nvPr/>
        </p:nvSpPr>
        <p:spPr>
          <a:xfrm>
            <a:off x="5146070" y="5569339"/>
            <a:ext cx="1800000" cy="1107996"/>
          </a:xfrm>
          <a:prstGeom prst="rect">
            <a:avLst/>
          </a:prstGeom>
          <a:solidFill>
            <a:srgbClr val="9BBB59">
              <a:lumMod val="40000"/>
              <a:lumOff val="60000"/>
            </a:srgbClr>
          </a:solid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100" b="1" i="0" u="sng" strike="noStrike" kern="0" cap="none" spc="0" normalizeH="0" baseline="0" noProof="0" dirty="0">
                <a:ln>
                  <a:noFill/>
                </a:ln>
                <a:solidFill>
                  <a:prstClr val="black"/>
                </a:solidFill>
                <a:effectLst/>
                <a:uLnTx/>
                <a:uFillTx/>
                <a:latin typeface="Twinkl" pitchFamily="2" charset="0"/>
              </a:rPr>
              <a:t>Music</a:t>
            </a:r>
          </a:p>
          <a:p>
            <a:pPr marL="0" marR="0" lvl="0" indent="0" defTabSz="914400" eaLnBrk="1" fontAlgn="auto" latinLnBrk="0" hangingPunct="1">
              <a:lnSpc>
                <a:spcPct val="100000"/>
              </a:lnSpc>
              <a:spcBef>
                <a:spcPts val="0"/>
              </a:spcBef>
              <a:spcAft>
                <a:spcPts val="0"/>
              </a:spcAft>
              <a:buClrTx/>
              <a:buSzTx/>
              <a:buFontTx/>
              <a:buNone/>
              <a:tabLst/>
              <a:defRPr/>
            </a:pPr>
            <a:r>
              <a:rPr kumimoji="0" lang="en-GB" sz="1100" b="0" i="0" u="none" strike="noStrike" kern="0" cap="none" spc="0" normalizeH="0" baseline="0" noProof="0" dirty="0">
                <a:ln>
                  <a:noFill/>
                </a:ln>
                <a:solidFill>
                  <a:prstClr val="black"/>
                </a:solidFill>
                <a:effectLst/>
                <a:uLnTx/>
                <a:uFillTx/>
                <a:latin typeface="Twinkl" pitchFamily="2" charset="0"/>
              </a:rPr>
              <a:t>Our music focus </a:t>
            </a:r>
            <a:r>
              <a:rPr kumimoji="0" lang="en-GB" sz="1100" b="0" i="0" u="none" strike="noStrike" kern="0" cap="none" spc="0" normalizeH="0" baseline="0" noProof="0" dirty="0" smtClean="0">
                <a:ln>
                  <a:noFill/>
                </a:ln>
                <a:solidFill>
                  <a:prstClr val="black"/>
                </a:solidFill>
                <a:effectLst/>
                <a:uLnTx/>
                <a:uFillTx/>
                <a:latin typeface="Twinkl" pitchFamily="2" charset="0"/>
              </a:rPr>
              <a:t>is</a:t>
            </a:r>
            <a:r>
              <a:rPr kumimoji="0" lang="en-GB" sz="1100" b="0" i="0" u="none" strike="noStrike" kern="0" cap="none" spc="0" normalizeH="0" noProof="0" dirty="0" smtClean="0">
                <a:ln>
                  <a:noFill/>
                </a:ln>
                <a:solidFill>
                  <a:prstClr val="black"/>
                </a:solidFill>
                <a:effectLst/>
                <a:uLnTx/>
                <a:uFillTx/>
                <a:latin typeface="Twinkl" pitchFamily="2" charset="0"/>
              </a:rPr>
              <a:t> South Africa, where we will learn to sing, play and compose music from this area of the world</a:t>
            </a:r>
            <a:r>
              <a:rPr kumimoji="0" lang="en-GB" sz="1100" b="0" i="0" u="none" strike="noStrike" kern="0" cap="none" spc="0" normalizeH="0" baseline="0" noProof="0" dirty="0" smtClean="0">
                <a:ln>
                  <a:noFill/>
                </a:ln>
                <a:solidFill>
                  <a:prstClr val="black"/>
                </a:solidFill>
                <a:effectLst/>
                <a:uLnTx/>
                <a:uFillTx/>
                <a:latin typeface="Twinkl" pitchFamily="2" charset="0"/>
              </a:rPr>
              <a:t>.</a:t>
            </a:r>
            <a:endParaRPr kumimoji="0" lang="en-GB" sz="1100" b="0" i="0" u="none" strike="noStrike" kern="0" cap="none" spc="0" normalizeH="0" baseline="0" noProof="0" dirty="0">
              <a:ln>
                <a:noFill/>
              </a:ln>
              <a:solidFill>
                <a:prstClr val="black"/>
              </a:solidFill>
              <a:effectLst/>
              <a:uLnTx/>
              <a:uFillTx/>
              <a:latin typeface="Twinkl" pitchFamily="2" charset="0"/>
            </a:endParaRPr>
          </a:p>
        </p:txBody>
      </p:sp>
      <p:sp>
        <p:nvSpPr>
          <p:cNvPr id="51" name="TextBox 50">
            <a:extLst>
              <a:ext uri="{FF2B5EF4-FFF2-40B4-BE49-F238E27FC236}">
                <a16:creationId xmlns:a16="http://schemas.microsoft.com/office/drawing/2014/main" id="{995433D6-EFF8-8F8E-FB4D-1EF53BD45304}"/>
              </a:ext>
            </a:extLst>
          </p:cNvPr>
          <p:cNvSpPr txBox="1"/>
          <p:nvPr/>
        </p:nvSpPr>
        <p:spPr>
          <a:xfrm>
            <a:off x="338264" y="1636236"/>
            <a:ext cx="2865309" cy="1277273"/>
          </a:xfrm>
          <a:prstGeom prst="rect">
            <a:avLst/>
          </a:prstGeom>
          <a:solidFill>
            <a:srgbClr val="9BBB59">
              <a:lumMod val="40000"/>
              <a:lumOff val="60000"/>
            </a:srgbClr>
          </a:solid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100" b="1" i="0" u="sng" strike="noStrike" kern="0" cap="none" spc="0" normalizeH="0" baseline="0" noProof="0" dirty="0" smtClean="0">
                <a:ln>
                  <a:noFill/>
                </a:ln>
                <a:solidFill>
                  <a:prstClr val="black"/>
                </a:solidFill>
                <a:effectLst/>
                <a:uLnTx/>
                <a:uFillTx/>
                <a:latin typeface="Twinkl" pitchFamily="2" charset="0"/>
              </a:rPr>
              <a:t>Geography (Autumn 2)</a:t>
            </a:r>
            <a:endParaRPr kumimoji="0" lang="en-GB" sz="1100" b="1" i="0" u="sng" strike="noStrike" kern="0" cap="none" spc="0" normalizeH="0" baseline="0" noProof="0" dirty="0">
              <a:ln>
                <a:noFill/>
              </a:ln>
              <a:solidFill>
                <a:prstClr val="black"/>
              </a:solidFill>
              <a:effectLst/>
              <a:uLnTx/>
              <a:uFillTx/>
              <a:latin typeface="Twinkl" pitchFamily="2" charset="0"/>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GB" sz="1100" b="0" i="0" u="none" strike="noStrike" kern="0" cap="none" spc="0" normalizeH="0" baseline="0" noProof="0" dirty="0">
                <a:ln>
                  <a:noFill/>
                </a:ln>
                <a:solidFill>
                  <a:prstClr val="black"/>
                </a:solidFill>
                <a:effectLst/>
                <a:uLnTx/>
                <a:uFillTx/>
                <a:latin typeface="Twinkl" pitchFamily="2" charset="0"/>
              </a:rPr>
              <a:t>We </a:t>
            </a:r>
            <a:r>
              <a:rPr lang="en-GB" sz="1100" kern="0" dirty="0" smtClean="0">
                <a:solidFill>
                  <a:prstClr val="black"/>
                </a:solidFill>
                <a:latin typeface="Twinkl" pitchFamily="2" charset="0"/>
              </a:rPr>
              <a:t>will be asking ‘where does our food come from?’ in the lead up to Christmas. We will be learning all about different products and the parts of the world they come from in this unit, and thinking about hoe we can eat more sustainably. </a:t>
            </a:r>
            <a:endParaRPr kumimoji="0" lang="en-GB" sz="1100" b="0" i="0" u="none" strike="noStrike" kern="0" cap="none" spc="0" normalizeH="0" baseline="0" noProof="0" dirty="0">
              <a:ln>
                <a:noFill/>
              </a:ln>
              <a:solidFill>
                <a:prstClr val="black"/>
              </a:solidFill>
              <a:effectLst/>
              <a:uLnTx/>
              <a:uFillTx/>
              <a:latin typeface="Calibri"/>
            </a:endParaRPr>
          </a:p>
        </p:txBody>
      </p:sp>
      <p:sp>
        <p:nvSpPr>
          <p:cNvPr id="53" name="TextBox 52">
            <a:extLst>
              <a:ext uri="{FF2B5EF4-FFF2-40B4-BE49-F238E27FC236}">
                <a16:creationId xmlns:a16="http://schemas.microsoft.com/office/drawing/2014/main" id="{626223C6-B978-4ED3-630D-01098142518A}"/>
              </a:ext>
            </a:extLst>
          </p:cNvPr>
          <p:cNvSpPr txBox="1"/>
          <p:nvPr/>
        </p:nvSpPr>
        <p:spPr>
          <a:xfrm>
            <a:off x="185800" y="5941257"/>
            <a:ext cx="2952328" cy="769441"/>
          </a:xfrm>
          <a:prstGeom prst="rect">
            <a:avLst/>
          </a:prstGeom>
          <a:solidFill>
            <a:srgbClr val="9BBB59">
              <a:lumMod val="40000"/>
              <a:lumOff val="60000"/>
            </a:srgbClr>
          </a:solid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en-GB" sz="1100" b="1" u="sng" kern="0" dirty="0">
                <a:solidFill>
                  <a:prstClr val="black"/>
                </a:solidFill>
                <a:latin typeface="Twinkl" pitchFamily="2" charset="0"/>
              </a:rPr>
              <a:t>Design </a:t>
            </a:r>
            <a:r>
              <a:rPr lang="en-GB" sz="1100" b="1" u="sng" kern="0" dirty="0" smtClean="0">
                <a:solidFill>
                  <a:prstClr val="black"/>
                </a:solidFill>
                <a:latin typeface="Twinkl" pitchFamily="2" charset="0"/>
              </a:rPr>
              <a:t>Technology (Autumn 2)</a:t>
            </a:r>
            <a:endParaRPr kumimoji="0" lang="en-GB" sz="1100" b="1" i="0" u="sng" strike="noStrike" kern="0" cap="none" spc="0" normalizeH="0" baseline="0" noProof="0" dirty="0">
              <a:ln>
                <a:noFill/>
              </a:ln>
              <a:solidFill>
                <a:prstClr val="black"/>
              </a:solidFill>
              <a:effectLst/>
              <a:uLnTx/>
              <a:uFillTx/>
              <a:latin typeface="Twinkl" pitchFamily="2" charset="0"/>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GB" sz="1100" b="0" i="0" u="none" strike="noStrike" kern="0" cap="none" spc="0" normalizeH="0" baseline="0" noProof="0" dirty="0">
                <a:ln>
                  <a:noFill/>
                </a:ln>
                <a:solidFill>
                  <a:prstClr val="black"/>
                </a:solidFill>
                <a:effectLst/>
                <a:uLnTx/>
                <a:uFillTx/>
                <a:latin typeface="Twinkl" pitchFamily="2" charset="0"/>
              </a:rPr>
              <a:t>In</a:t>
            </a:r>
            <a:r>
              <a:rPr lang="en-GB" sz="1100" kern="0" dirty="0">
                <a:solidFill>
                  <a:prstClr val="black"/>
                </a:solidFill>
                <a:latin typeface="Twinkl" pitchFamily="2" charset="0"/>
              </a:rPr>
              <a:t> </a:t>
            </a:r>
            <a:r>
              <a:rPr lang="en-GB" sz="1100" kern="0" dirty="0" smtClean="0">
                <a:solidFill>
                  <a:prstClr val="black"/>
                </a:solidFill>
                <a:latin typeface="Twinkl" pitchFamily="2" charset="0"/>
              </a:rPr>
              <a:t>DT </a:t>
            </a:r>
            <a:r>
              <a:rPr lang="en-GB" sz="1100" kern="0" dirty="0" smtClean="0">
                <a:solidFill>
                  <a:prstClr val="black"/>
                </a:solidFill>
                <a:latin typeface="Twinkl" pitchFamily="2" charset="0"/>
              </a:rPr>
              <a:t>our </a:t>
            </a:r>
            <a:r>
              <a:rPr lang="en-GB" sz="1100" kern="0" dirty="0">
                <a:solidFill>
                  <a:prstClr val="black"/>
                </a:solidFill>
                <a:latin typeface="Twinkl" pitchFamily="2" charset="0"/>
              </a:rPr>
              <a:t>topic </a:t>
            </a:r>
            <a:r>
              <a:rPr lang="en-GB" sz="1100" kern="0" dirty="0" smtClean="0">
                <a:solidFill>
                  <a:prstClr val="black"/>
                </a:solidFill>
                <a:latin typeface="Twinkl" pitchFamily="2" charset="0"/>
              </a:rPr>
              <a:t>is ‘Digital world: Wearable tech’. We will be designing and programming clothes of the future! </a:t>
            </a:r>
            <a:endParaRPr kumimoji="0" lang="en-GB" sz="1100" b="0" i="0" u="none" strike="noStrike" kern="0" cap="none" spc="0" normalizeH="0" baseline="0" noProof="0" dirty="0">
              <a:ln>
                <a:noFill/>
              </a:ln>
              <a:solidFill>
                <a:prstClr val="black"/>
              </a:solidFill>
              <a:effectLst/>
              <a:uLnTx/>
              <a:uFillTx/>
              <a:latin typeface="Twinkl" pitchFamily="2" charset="0"/>
            </a:endParaRPr>
          </a:p>
        </p:txBody>
      </p:sp>
      <p:sp>
        <p:nvSpPr>
          <p:cNvPr id="54" name="TextBox 53">
            <a:extLst>
              <a:ext uri="{FF2B5EF4-FFF2-40B4-BE49-F238E27FC236}">
                <a16:creationId xmlns:a16="http://schemas.microsoft.com/office/drawing/2014/main" id="{3029DE1A-2142-1D90-4735-981781DB92DA}"/>
              </a:ext>
            </a:extLst>
          </p:cNvPr>
          <p:cNvSpPr txBox="1"/>
          <p:nvPr/>
        </p:nvSpPr>
        <p:spPr>
          <a:xfrm>
            <a:off x="7353496" y="5809096"/>
            <a:ext cx="1800000" cy="769441"/>
          </a:xfrm>
          <a:prstGeom prst="rect">
            <a:avLst/>
          </a:prstGeom>
          <a:solidFill>
            <a:srgbClr val="9BBB59">
              <a:lumMod val="40000"/>
              <a:lumOff val="60000"/>
            </a:srgbClr>
          </a:solid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en-GB" sz="1100" b="1" u="sng" kern="0" dirty="0">
                <a:solidFill>
                  <a:prstClr val="black"/>
                </a:solidFill>
                <a:latin typeface="Twinkl" pitchFamily="2" charset="0"/>
              </a:rPr>
              <a:t>French</a:t>
            </a:r>
            <a:endParaRPr kumimoji="0" lang="en-GB" sz="1100" b="1" i="0" u="sng" strike="noStrike" kern="0" cap="none" spc="0" normalizeH="0" baseline="0" noProof="0" dirty="0">
              <a:ln>
                <a:noFill/>
              </a:ln>
              <a:solidFill>
                <a:prstClr val="black"/>
              </a:solidFill>
              <a:effectLst/>
              <a:uLnTx/>
              <a:uFillTx/>
              <a:latin typeface="Twinkl" pitchFamily="2" charset="0"/>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GB" sz="1100" b="0" i="0" u="none" strike="noStrike" kern="0" cap="none" spc="0" normalizeH="0" baseline="0" noProof="0" dirty="0">
                <a:ln>
                  <a:noFill/>
                </a:ln>
                <a:solidFill>
                  <a:prstClr val="black"/>
                </a:solidFill>
                <a:effectLst/>
                <a:uLnTx/>
                <a:uFillTx/>
                <a:latin typeface="Twinkl" pitchFamily="2" charset="0"/>
              </a:rPr>
              <a:t>Our French topic this term focuses </a:t>
            </a:r>
            <a:r>
              <a:rPr kumimoji="0" lang="en-GB" sz="1100" b="0" i="0" u="none" strike="noStrike" kern="0" cap="none" spc="0" normalizeH="0" baseline="0" noProof="0" dirty="0" smtClean="0">
                <a:ln>
                  <a:noFill/>
                </a:ln>
                <a:solidFill>
                  <a:prstClr val="black"/>
                </a:solidFill>
                <a:effectLst/>
                <a:uLnTx/>
                <a:uFillTx/>
                <a:latin typeface="Twinkl" pitchFamily="2" charset="0"/>
              </a:rPr>
              <a:t>on greetings – Bonjour! </a:t>
            </a:r>
            <a:endParaRPr kumimoji="0" lang="en-GB" sz="1100" b="0" i="0" u="none" strike="noStrike" kern="0" cap="none" spc="0" normalizeH="0" baseline="0" noProof="0" dirty="0">
              <a:ln>
                <a:noFill/>
              </a:ln>
              <a:solidFill>
                <a:prstClr val="black"/>
              </a:solidFill>
              <a:effectLst/>
              <a:uLnTx/>
              <a:uFillTx/>
              <a:latin typeface="Twinkl" pitchFamily="2" charset="0"/>
            </a:endParaRPr>
          </a:p>
        </p:txBody>
      </p:sp>
    </p:spTree>
    <p:extLst>
      <p:ext uri="{BB962C8B-B14F-4D97-AF65-F5344CB8AC3E}">
        <p14:creationId xmlns:p14="http://schemas.microsoft.com/office/powerpoint/2010/main" val="4172247876"/>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Them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Office Theme</Template>
  <TotalTime>28</TotalTime>
  <Words>558</Words>
  <Application>Microsoft Office PowerPoint</Application>
  <PresentationFormat>A4 Paper (210x297 mm)</PresentationFormat>
  <Paragraphs>33</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Aptos</vt:lpstr>
      <vt:lpstr>Aptos Display</vt:lpstr>
      <vt:lpstr>Arial</vt:lpstr>
      <vt:lpstr>Calibri</vt:lpstr>
      <vt:lpstr>Twinkl</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Jamie Willis</dc:creator>
  <cp:lastModifiedBy>Miss Watkin</cp:lastModifiedBy>
  <cp:revision>3</cp:revision>
  <dcterms:created xsi:type="dcterms:W3CDTF">2024-01-17T09:29:10Z</dcterms:created>
  <dcterms:modified xsi:type="dcterms:W3CDTF">2024-09-12T14:46:12Z</dcterms:modified>
</cp:coreProperties>
</file>